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2" r:id="rId3"/>
    <p:sldId id="287" r:id="rId4"/>
    <p:sldId id="286" r:id="rId5"/>
    <p:sldId id="288" r:id="rId6"/>
    <p:sldId id="283" r:id="rId7"/>
    <p:sldId id="289" r:id="rId8"/>
    <p:sldId id="257" r:id="rId9"/>
    <p:sldId id="258" r:id="rId10"/>
    <p:sldId id="259" r:id="rId11"/>
    <p:sldId id="262" r:id="rId12"/>
    <p:sldId id="261" r:id="rId13"/>
    <p:sldId id="264" r:id="rId14"/>
    <p:sldId id="263" r:id="rId15"/>
    <p:sldId id="266" r:id="rId16"/>
    <p:sldId id="267" r:id="rId17"/>
    <p:sldId id="271" r:id="rId18"/>
    <p:sldId id="270" r:id="rId19"/>
    <p:sldId id="277" r:id="rId20"/>
    <p:sldId id="273" r:id="rId21"/>
    <p:sldId id="275" r:id="rId22"/>
    <p:sldId id="279" r:id="rId23"/>
    <p:sldId id="280" r:id="rId24"/>
    <p:sldId id="281" r:id="rId25"/>
    <p:sldId id="276" r:id="rId26"/>
    <p:sldId id="274"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8CD060-5BA6-4832-8336-508FA0297D14}" type="datetimeFigureOut">
              <a:rPr lang="en-US" smtClean="0"/>
              <a:t>9/27/2016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6EBC84B-02F8-48E4-8FE0-76B1B7343F3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8CD060-5BA6-4832-8336-508FA0297D14}"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BC84B-02F8-48E4-8FE0-76B1B7343F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8CD060-5BA6-4832-8336-508FA0297D14}"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BC84B-02F8-48E4-8FE0-76B1B7343F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8CD060-5BA6-4832-8336-508FA0297D14}"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BC84B-02F8-48E4-8FE0-76B1B7343F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8CD060-5BA6-4832-8336-508FA0297D14}"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BC84B-02F8-48E4-8FE0-76B1B7343F3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8CD060-5BA6-4832-8336-508FA0297D14}"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BC84B-02F8-48E4-8FE0-76B1B7343F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8CD060-5BA6-4832-8336-508FA0297D14}"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BC84B-02F8-48E4-8FE0-76B1B7343F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E8CD060-5BA6-4832-8336-508FA0297D14}" type="datetimeFigureOut">
              <a:rPr lang="en-US" smtClean="0"/>
              <a:t>9/27/2016</a:t>
            </a:fld>
            <a:endParaRPr lang="en-US"/>
          </a:p>
        </p:txBody>
      </p:sp>
      <p:sp>
        <p:nvSpPr>
          <p:cNvPr id="8" name="Slide Number Placeholder 7"/>
          <p:cNvSpPr>
            <a:spLocks noGrp="1"/>
          </p:cNvSpPr>
          <p:nvPr>
            <p:ph type="sldNum" sz="quarter" idx="11"/>
          </p:nvPr>
        </p:nvSpPr>
        <p:spPr/>
        <p:txBody>
          <a:bodyPr/>
          <a:lstStyle/>
          <a:p>
            <a:fld id="{C6EBC84B-02F8-48E4-8FE0-76B1B7343F3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CD060-5BA6-4832-8336-508FA0297D14}"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BC84B-02F8-48E4-8FE0-76B1B7343F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8CD060-5BA6-4832-8336-508FA0297D14}"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6EBC84B-02F8-48E4-8FE0-76B1B7343F3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E8CD060-5BA6-4832-8336-508FA0297D14}"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BC84B-02F8-48E4-8FE0-76B1B7343F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E8CD060-5BA6-4832-8336-508FA0297D14}" type="datetimeFigureOut">
              <a:rPr lang="en-US" smtClean="0"/>
              <a:t>9/27/2016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6EBC84B-02F8-48E4-8FE0-76B1B7343F3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how.com/video_4432611_opening-clay-potters-wheel.html" TargetMode="External"/><Relationship Id="rId2" Type="http://schemas.openxmlformats.org/officeDocument/2006/relationships/hyperlink" Target="http://www.ehow.com/video_4432609_centering-clay-potters-wheel.html" TargetMode="External"/><Relationship Id="rId1" Type="http://schemas.openxmlformats.org/officeDocument/2006/relationships/slideLayout" Target="../slideLayouts/slideLayout2.xml"/><Relationship Id="rId4" Type="http://schemas.openxmlformats.org/officeDocument/2006/relationships/hyperlink" Target="http://www.ehow.com/video_4432614_pulling-clay-potters-whee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502" y="3337560"/>
            <a:ext cx="6832912" cy="2301240"/>
          </a:xfrm>
        </p:spPr>
        <p:txBody>
          <a:bodyPr/>
          <a:lstStyle/>
          <a:p>
            <a:r>
              <a:rPr lang="en-US" dirty="0" smtClean="0"/>
              <a:t>THROWING ON THE WHEEL</a:t>
            </a:r>
            <a:endParaRPr lang="en-US" dirty="0"/>
          </a:p>
        </p:txBody>
      </p:sp>
      <p:sp>
        <p:nvSpPr>
          <p:cNvPr id="3" name="Subtitle 2"/>
          <p:cNvSpPr>
            <a:spLocks noGrp="1"/>
          </p:cNvSpPr>
          <p:nvPr>
            <p:ph type="subTitle" idx="1"/>
          </p:nvPr>
        </p:nvSpPr>
        <p:spPr>
          <a:xfrm>
            <a:off x="911352" y="1544812"/>
            <a:ext cx="6480048" cy="1752600"/>
          </a:xfrm>
        </p:spPr>
        <p:txBody>
          <a:bodyPr/>
          <a:lstStyle/>
          <a:p>
            <a:r>
              <a:rPr lang="en-US" dirty="0" smtClean="0"/>
              <a:t>Ceramics I</a:t>
            </a:r>
            <a:endParaRPr lang="en-US" dirty="0"/>
          </a:p>
        </p:txBody>
      </p:sp>
    </p:spTree>
    <p:extLst>
      <p:ext uri="{BB962C8B-B14F-4D97-AF65-F5344CB8AC3E}">
        <p14:creationId xmlns:p14="http://schemas.microsoft.com/office/powerpoint/2010/main" val="133416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nklighting.com/files/blog/ev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6" y="256309"/>
            <a:ext cx="5497487" cy="6449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vazeisel.com/htdocs/Beatnik%20Eva%20-%20Hi%20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05224"/>
            <a:ext cx="2809875" cy="3000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400" y="118170"/>
            <a:ext cx="2962275" cy="3539430"/>
          </a:xfrm>
          <a:prstGeom prst="rect">
            <a:avLst/>
          </a:prstGeom>
          <a:noFill/>
        </p:spPr>
        <p:txBody>
          <a:bodyPr wrap="square" rtlCol="0">
            <a:spAutoFit/>
          </a:bodyPr>
          <a:lstStyle/>
          <a:p>
            <a:r>
              <a:rPr lang="en-US" sz="1400" dirty="0" smtClean="0"/>
              <a:t>Eva </a:t>
            </a:r>
            <a:r>
              <a:rPr lang="en-US" sz="1400" dirty="0" err="1" smtClean="0"/>
              <a:t>Zeisel</a:t>
            </a:r>
            <a:r>
              <a:rPr lang="en-US" sz="1400" dirty="0" smtClean="0"/>
              <a:t> was born in Budapest, Hungary on November 13, 1906. </a:t>
            </a:r>
          </a:p>
          <a:p>
            <a:r>
              <a:rPr lang="en-US" sz="1400" dirty="0" smtClean="0"/>
              <a:t>Over the last 86 years, she has become a world renowned and honored designer. </a:t>
            </a:r>
          </a:p>
          <a:p>
            <a:r>
              <a:rPr lang="en-US" sz="1400" dirty="0" smtClean="0"/>
              <a:t>The most prestigious of all Eva's accolades came in 2005 when she received the National Design Award for Lifetime Achievement by the National Design Museum, Smithsonian. At 99 years old, she could have used the award to bring closure to a very successful and productive career, </a:t>
            </a:r>
            <a:r>
              <a:rPr lang="en-US" sz="1400" dirty="0"/>
              <a:t>h</a:t>
            </a:r>
            <a:r>
              <a:rPr lang="en-US" sz="1400" dirty="0" smtClean="0"/>
              <a:t>owever, Eva chose to continue to design new works of art to share with all of us.</a:t>
            </a:r>
            <a:endParaRPr lang="en-US" sz="1400" dirty="0"/>
          </a:p>
        </p:txBody>
      </p:sp>
    </p:spTree>
    <p:extLst>
      <p:ext uri="{BB962C8B-B14F-4D97-AF65-F5344CB8AC3E}">
        <p14:creationId xmlns:p14="http://schemas.microsoft.com/office/powerpoint/2010/main" val="288252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esignlinesltd.com/blog/wp-content/uploads/2011/07/Design-Lines-Blog-Eva-Zeisel-Pottery-FLick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6019800" cy="637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63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fH3c6Xewa5U/UH4448H5zHI/AAAAAAAAAOg/Lk-orxkOqy8/s1600/Town%2526Country_LazySus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4589"/>
            <a:ext cx="8991600" cy="450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16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Jennifer McCurdy</a:t>
            </a:r>
          </a:p>
        </p:txBody>
      </p:sp>
      <p:sp>
        <p:nvSpPr>
          <p:cNvPr id="3" name="Content Placeholder 2"/>
          <p:cNvSpPr>
            <a:spLocks noGrp="1"/>
          </p:cNvSpPr>
          <p:nvPr>
            <p:ph idx="1"/>
          </p:nvPr>
        </p:nvSpPr>
        <p:spPr/>
        <p:txBody>
          <a:bodyPr>
            <a:normAutofit fontScale="85000" lnSpcReduction="10000"/>
          </a:bodyPr>
          <a:lstStyle/>
          <a:p>
            <a:r>
              <a:rPr lang="en-US" dirty="0"/>
              <a:t>Wheel Thrown Porcelain Artist on Martha's </a:t>
            </a:r>
            <a:r>
              <a:rPr lang="en-US" dirty="0" smtClean="0"/>
              <a:t>Vineyard. Award winning Artist &amp; Educator with many works in permanent gallery exhibits. </a:t>
            </a:r>
            <a:endParaRPr lang="en-US" dirty="0"/>
          </a:p>
          <a:p>
            <a:r>
              <a:rPr lang="en-US" dirty="0" smtClean="0"/>
              <a:t>After </a:t>
            </a:r>
            <a:r>
              <a:rPr lang="en-US" dirty="0"/>
              <a:t>throwing my vessel on the potter's wheel, I alter the form to set up a movement of soft shadow. When the porcelain is leather hard, I carve patterns to add energy and counterpoint. </a:t>
            </a:r>
            <a:endParaRPr lang="en-US" dirty="0" smtClean="0"/>
          </a:p>
          <a:p>
            <a:r>
              <a:rPr lang="en-US" dirty="0" smtClean="0"/>
              <a:t>Some </a:t>
            </a:r>
            <a:r>
              <a:rPr lang="en-US" dirty="0"/>
              <a:t>of the finished pieces hold elusive glimpses of the balance between the convex and the concave, and light absorbed and reflected. </a:t>
            </a:r>
            <a:endParaRPr lang="en-US" dirty="0" smtClean="0"/>
          </a:p>
        </p:txBody>
      </p:sp>
    </p:spTree>
    <p:extLst>
      <p:ext uri="{BB962C8B-B14F-4D97-AF65-F5344CB8AC3E}">
        <p14:creationId xmlns:p14="http://schemas.microsoft.com/office/powerpoint/2010/main" val="2164995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318" t="11905" r="25706" b="6250"/>
          <a:stretch/>
        </p:blipFill>
        <p:spPr bwMode="auto">
          <a:xfrm>
            <a:off x="875053" y="0"/>
            <a:ext cx="744820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945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1" t="12104" r="25594" b="6250"/>
          <a:stretch/>
        </p:blipFill>
        <p:spPr bwMode="auto">
          <a:xfrm>
            <a:off x="838200" y="0"/>
            <a:ext cx="74663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656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0" t="11905" r="25706" b="6250"/>
          <a:stretch/>
        </p:blipFill>
        <p:spPr bwMode="auto">
          <a:xfrm>
            <a:off x="874222" y="0"/>
            <a:ext cx="743157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05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0" t="11905" r="25706" b="6250"/>
          <a:stretch/>
        </p:blipFill>
        <p:spPr bwMode="auto">
          <a:xfrm>
            <a:off x="838200" y="0"/>
            <a:ext cx="7391400" cy="682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431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18" t="11905" r="25706" b="6250"/>
          <a:stretch/>
        </p:blipFill>
        <p:spPr bwMode="auto">
          <a:xfrm>
            <a:off x="838200" y="0"/>
            <a:ext cx="7456085" cy="686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344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b-ord.xx.fbcdn.net/hphotos-frc3/418023_10101144303209077_51380765_n.jpg"/>
          <p:cNvPicPr>
            <a:picLocks noChangeAspect="1" noChangeArrowheads="1"/>
          </p:cNvPicPr>
          <p:nvPr/>
        </p:nvPicPr>
        <p:blipFill rotWithShape="1">
          <a:blip r:embed="rId2">
            <a:extLst>
              <a:ext uri="{28A0092B-C50C-407E-A947-70E740481C1C}">
                <a14:useLocalDpi xmlns:a14="http://schemas.microsoft.com/office/drawing/2010/main" val="0"/>
              </a:ext>
            </a:extLst>
          </a:blip>
          <a:srcRect t="9685" b="6182"/>
          <a:stretch/>
        </p:blipFill>
        <p:spPr bwMode="auto">
          <a:xfrm>
            <a:off x="1" y="13855"/>
            <a:ext cx="3632808" cy="3718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a-ord.xx.fbcdn.net/hphotos-ash2/294953_10101187771148977_1629600170_n.jpg"/>
          <p:cNvPicPr>
            <a:picLocks noChangeAspect="1" noChangeArrowheads="1"/>
          </p:cNvPicPr>
          <p:nvPr/>
        </p:nvPicPr>
        <p:blipFill rotWithShape="1">
          <a:blip r:embed="rId3">
            <a:extLst>
              <a:ext uri="{28A0092B-C50C-407E-A947-70E740481C1C}">
                <a14:useLocalDpi xmlns:a14="http://schemas.microsoft.com/office/drawing/2010/main" val="0"/>
              </a:ext>
            </a:extLst>
          </a:blip>
          <a:srcRect l="9015" t="9293" r="5530" b="16565"/>
          <a:stretch/>
        </p:blipFill>
        <p:spPr bwMode="auto">
          <a:xfrm>
            <a:off x="3429000" y="13856"/>
            <a:ext cx="5715000" cy="37188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b-ord.xx.fbcdn.net/hphotos-frc3/483723_10101187772695877_289310483_n.jpg"/>
          <p:cNvPicPr>
            <a:picLocks noChangeAspect="1" noChangeArrowheads="1"/>
          </p:cNvPicPr>
          <p:nvPr/>
        </p:nvPicPr>
        <p:blipFill rotWithShape="1">
          <a:blip r:embed="rId4">
            <a:extLst>
              <a:ext uri="{28A0092B-C50C-407E-A947-70E740481C1C}">
                <a14:useLocalDpi xmlns:a14="http://schemas.microsoft.com/office/drawing/2010/main" val="0"/>
              </a:ext>
            </a:extLst>
          </a:blip>
          <a:srcRect r="2378" b="13474"/>
          <a:stretch/>
        </p:blipFill>
        <p:spPr bwMode="auto">
          <a:xfrm>
            <a:off x="0" y="3733800"/>
            <a:ext cx="4701485" cy="31253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b-ord.xx.fbcdn.net/hphotos-prn1/540607_10101208079480917_604069306_n.jpg"/>
          <p:cNvPicPr>
            <a:picLocks noChangeAspect="1" noChangeArrowheads="1"/>
          </p:cNvPicPr>
          <p:nvPr/>
        </p:nvPicPr>
        <p:blipFill rotWithShape="1">
          <a:blip r:embed="rId5">
            <a:extLst>
              <a:ext uri="{28A0092B-C50C-407E-A947-70E740481C1C}">
                <a14:useLocalDpi xmlns:a14="http://schemas.microsoft.com/office/drawing/2010/main" val="0"/>
              </a:ext>
            </a:extLst>
          </a:blip>
          <a:srcRect l="4618" t="106" r="2459" b="13280"/>
          <a:stretch/>
        </p:blipFill>
        <p:spPr bwMode="auto">
          <a:xfrm>
            <a:off x="4675008" y="3733800"/>
            <a:ext cx="446899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47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a:t>
            </a:r>
            <a:r>
              <a:rPr lang="en-US" dirty="0" smtClean="0"/>
              <a:t>Ceramics…</a:t>
            </a:r>
            <a:endParaRPr lang="en-US" dirty="0"/>
          </a:p>
        </p:txBody>
      </p:sp>
      <p:sp>
        <p:nvSpPr>
          <p:cNvPr id="3" name="Content Placeholder 2"/>
          <p:cNvSpPr>
            <a:spLocks noGrp="1"/>
          </p:cNvSpPr>
          <p:nvPr>
            <p:ph idx="1"/>
          </p:nvPr>
        </p:nvSpPr>
        <p:spPr>
          <a:xfrm>
            <a:off x="304800" y="1447800"/>
            <a:ext cx="8458200" cy="5105400"/>
          </a:xfrm>
        </p:spPr>
        <p:txBody>
          <a:bodyPr>
            <a:normAutofit/>
          </a:bodyPr>
          <a:lstStyle/>
          <a:p>
            <a:r>
              <a:rPr lang="en-US" sz="2400" dirty="0"/>
              <a:t>Ceramics – any object made out of clay</a:t>
            </a:r>
          </a:p>
          <a:p>
            <a:r>
              <a:rPr lang="en-US" sz="2400" dirty="0"/>
              <a:t>Pottery – any vessel made out of clay</a:t>
            </a:r>
          </a:p>
          <a:p>
            <a:endParaRPr lang="en-US" sz="1000" dirty="0" smtClean="0"/>
          </a:p>
          <a:p>
            <a:r>
              <a:rPr lang="en-US" sz="2400" dirty="0" smtClean="0"/>
              <a:t>The </a:t>
            </a:r>
            <a:r>
              <a:rPr lang="en-US" sz="2400" dirty="0"/>
              <a:t>first use of functional pottery vessels for storing water and food is thought to be around </a:t>
            </a:r>
            <a:r>
              <a:rPr lang="en-US" sz="2400" dirty="0" smtClean="0"/>
              <a:t>9,000 </a:t>
            </a:r>
            <a:r>
              <a:rPr lang="en-US" sz="2400" dirty="0"/>
              <a:t>or 10,000 BC. </a:t>
            </a:r>
            <a:endParaRPr lang="en-US" sz="2400" dirty="0" smtClean="0"/>
          </a:p>
          <a:p>
            <a:endParaRPr lang="en-US" sz="1000" dirty="0" smtClean="0"/>
          </a:p>
          <a:p>
            <a:r>
              <a:rPr lang="en-US" sz="2400" dirty="0"/>
              <a:t>Glass was believed to be discovered in Egypt around 8,000 BC, </a:t>
            </a:r>
            <a:r>
              <a:rPr lang="en-US" sz="2400" dirty="0" smtClean="0"/>
              <a:t>and was used in the </a:t>
            </a:r>
            <a:r>
              <a:rPr lang="en-US" sz="2400" dirty="0"/>
              <a:t>overheating </a:t>
            </a:r>
            <a:r>
              <a:rPr lang="en-US" sz="2400" dirty="0" smtClean="0"/>
              <a:t>kilns to produce </a:t>
            </a:r>
            <a:r>
              <a:rPr lang="en-US" sz="2400" dirty="0"/>
              <a:t>a colored glaze on the pottery</a:t>
            </a:r>
          </a:p>
          <a:p>
            <a:endParaRPr lang="en-US" sz="1000" dirty="0" smtClean="0"/>
          </a:p>
          <a:p>
            <a:r>
              <a:rPr lang="en-US" sz="2400" dirty="0" smtClean="0"/>
              <a:t>A </a:t>
            </a:r>
            <a:r>
              <a:rPr lang="en-US" sz="2400" dirty="0"/>
              <a:t>stone potter's </a:t>
            </a:r>
            <a:r>
              <a:rPr lang="en-US" sz="2400" b="1" dirty="0"/>
              <a:t>wheel</a:t>
            </a:r>
            <a:r>
              <a:rPr lang="en-US" sz="2400" dirty="0"/>
              <a:t> found at the Mesopotamian city of Ur in modern-day Iraq has been dated to about 3129 BC, but fragments of wheel-thrown pottery of an even earlier date have been recovered in the same area</a:t>
            </a:r>
            <a:r>
              <a:rPr lang="en-US" sz="2400" dirty="0" smtClean="0"/>
              <a:t>.</a:t>
            </a:r>
            <a:endParaRPr lang="en-US" sz="1000" dirty="0" smtClean="0"/>
          </a:p>
          <a:p>
            <a:endParaRPr lang="en-US" sz="1000" dirty="0" smtClean="0"/>
          </a:p>
        </p:txBody>
      </p:sp>
    </p:spTree>
    <p:extLst>
      <p:ext uri="{BB962C8B-B14F-4D97-AF65-F5344CB8AC3E}">
        <p14:creationId xmlns:p14="http://schemas.microsoft.com/office/powerpoint/2010/main" val="95591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owersdana\Desktop\ART\ART CLASSES\CERAMICS\CERAMICS I\Project 5 - Wheel\Examples\100_72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88" t="17825" r="18301" b="16443"/>
          <a:stretch/>
        </p:blipFill>
        <p:spPr bwMode="auto">
          <a:xfrm>
            <a:off x="381000" y="160608"/>
            <a:ext cx="3657600" cy="64225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owersdana\Desktop\ART\ART CLASSES\CERAMICS\CERAMICS I\Project 5 - Wheel\Examples\DSCN02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52400"/>
            <a:ext cx="4610420" cy="642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9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howersdana\Desktop\ART\ART CLASSES\CERAMICS\CERAMICS I\Project 5 - Wheel\Examples\juliawheel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01" t="12726" r="13401" b="27071"/>
          <a:stretch/>
        </p:blipFill>
        <p:spPr bwMode="auto">
          <a:xfrm>
            <a:off x="1752600" y="219382"/>
            <a:ext cx="6108877" cy="641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29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owersdana.MHASD\Google Drive\ART CLASSES\ART COURSES\CERAMICS\CERAMICS I\Project 5 - Wheel\Student Examples\Bailey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0453" y="0"/>
            <a:ext cx="63630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95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owersdana.MHASD\Google Drive\ART CLASSES\ART COURSES\CERAMICS\CERAMICS I\Project 5 - Wheel\Student Examples\Lexie W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2264" y="0"/>
            <a:ext cx="63994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owersdana.MHASD\Google Drive\ART CLASSES\ART COURSES\CERAMICS\CERAMICS I\Project 5 - Wheel\Student Examples\Rachel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2" y="0"/>
            <a:ext cx="5706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5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owersdana\Desktop\ART\ART CLASSES\CERAMICS\CERAMICS I\Project 5 - Wheel\Examples\jacob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0" t="12337" r="2826" b="12879"/>
          <a:stretch/>
        </p:blipFill>
        <p:spPr bwMode="auto">
          <a:xfrm>
            <a:off x="1525935" y="152400"/>
            <a:ext cx="6170265" cy="653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95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owersdana\Desktop\ART\ART CLASSES\CERAMICS\CERAMICS I\Project 5 - Wheel\Examples\102_78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28" b="9899"/>
          <a:stretch/>
        </p:blipFill>
        <p:spPr bwMode="auto">
          <a:xfrm>
            <a:off x="1534728" y="228600"/>
            <a:ext cx="6085272" cy="64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50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owersdana.MHASD\Desktop\Emm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owersdana.MHASD\Desktop\Emm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7620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8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6859"/>
            <a:ext cx="5410200" cy="6170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earliest wheel thrown po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12" y="306859"/>
            <a:ext cx="5326888" cy="61701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4999672"/>
            <a:ext cx="2057400" cy="1477328"/>
          </a:xfrm>
          <a:prstGeom prst="rect">
            <a:avLst/>
          </a:prstGeom>
          <a:noFill/>
        </p:spPr>
        <p:txBody>
          <a:bodyPr wrap="square" rtlCol="0">
            <a:spAutoFit/>
          </a:bodyPr>
          <a:lstStyle/>
          <a:p>
            <a:r>
              <a:rPr lang="en-US" dirty="0" smtClean="0"/>
              <a:t>Drawing of an artist using a turntable to help make the pottery process faster</a:t>
            </a:r>
            <a:endParaRPr lang="en-US" dirty="0"/>
          </a:p>
        </p:txBody>
      </p:sp>
    </p:spTree>
    <p:extLst>
      <p:ext uri="{BB962C8B-B14F-4D97-AF65-F5344CB8AC3E}">
        <p14:creationId xmlns:p14="http://schemas.microsoft.com/office/powerpoint/2010/main" val="341629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a:t>
            </a:r>
            <a:r>
              <a:rPr lang="en-US" dirty="0" smtClean="0"/>
              <a:t>Ceramics…</a:t>
            </a:r>
            <a:endParaRPr lang="en-US" dirty="0"/>
          </a:p>
        </p:txBody>
      </p:sp>
      <p:sp>
        <p:nvSpPr>
          <p:cNvPr id="3" name="Content Placeholder 2"/>
          <p:cNvSpPr>
            <a:spLocks noGrp="1"/>
          </p:cNvSpPr>
          <p:nvPr>
            <p:ph idx="1"/>
          </p:nvPr>
        </p:nvSpPr>
        <p:spPr>
          <a:xfrm>
            <a:off x="304800" y="1447800"/>
            <a:ext cx="8458200" cy="5105400"/>
          </a:xfrm>
        </p:spPr>
        <p:txBody>
          <a:bodyPr>
            <a:normAutofit/>
          </a:bodyPr>
          <a:lstStyle/>
          <a:p>
            <a:r>
              <a:rPr lang="en-US" sz="2400" dirty="0"/>
              <a:t>The use of pottery </a:t>
            </a:r>
            <a:r>
              <a:rPr lang="en-US" sz="2400" dirty="0" smtClean="0"/>
              <a:t>spread </a:t>
            </a:r>
            <a:r>
              <a:rPr lang="en-US" sz="2400" dirty="0"/>
              <a:t>west from East </a:t>
            </a:r>
            <a:r>
              <a:rPr lang="en-US" sz="2400" dirty="0" smtClean="0"/>
              <a:t>Asia </a:t>
            </a:r>
            <a:r>
              <a:rPr lang="en-US" sz="2400" dirty="0"/>
              <a:t>reaching Mesopotamia and the Eastern </a:t>
            </a:r>
            <a:r>
              <a:rPr lang="en-US" sz="2400" dirty="0" smtClean="0"/>
              <a:t>Mediterranean.  It then moved to North Africa </a:t>
            </a:r>
            <a:r>
              <a:rPr lang="en-US" sz="2400" dirty="0"/>
              <a:t>around 6000 </a:t>
            </a:r>
            <a:r>
              <a:rPr lang="en-US" sz="2400" dirty="0" smtClean="0"/>
              <a:t>BC</a:t>
            </a:r>
          </a:p>
          <a:p>
            <a:endParaRPr lang="en-US" sz="1000" dirty="0" smtClean="0"/>
          </a:p>
          <a:p>
            <a:r>
              <a:rPr lang="en-US" sz="2400" dirty="0" smtClean="0"/>
              <a:t>People were </a:t>
            </a:r>
            <a:r>
              <a:rPr lang="en-US" sz="2400" dirty="0"/>
              <a:t>making pottery </a:t>
            </a:r>
            <a:r>
              <a:rPr lang="en-US" sz="2400" dirty="0" smtClean="0"/>
              <a:t>in Brazil</a:t>
            </a:r>
            <a:r>
              <a:rPr lang="en-US" sz="2400" dirty="0"/>
              <a:t> </a:t>
            </a:r>
            <a:r>
              <a:rPr lang="en-US" sz="2400" dirty="0" smtClean="0"/>
              <a:t>about 5500 </a:t>
            </a:r>
            <a:r>
              <a:rPr lang="en-US" sz="2400" dirty="0" smtClean="0"/>
              <a:t>BC. These people ate a lot of fish and shellfish </a:t>
            </a:r>
            <a:r>
              <a:rPr lang="en-US" sz="2400" dirty="0"/>
              <a:t>and </a:t>
            </a:r>
            <a:r>
              <a:rPr lang="en-US" sz="2400" dirty="0" smtClean="0"/>
              <a:t>probably used </a:t>
            </a:r>
            <a:r>
              <a:rPr lang="en-US" sz="2400" dirty="0"/>
              <a:t>pottery jars to preserve </a:t>
            </a:r>
            <a:r>
              <a:rPr lang="en-US" sz="2400" dirty="0" smtClean="0"/>
              <a:t>their fish </a:t>
            </a:r>
            <a:r>
              <a:rPr lang="en-US" sz="2400" dirty="0"/>
              <a:t>by fermenting it. </a:t>
            </a:r>
            <a:endParaRPr lang="en-US" sz="2400" dirty="0" smtClean="0"/>
          </a:p>
          <a:p>
            <a:endParaRPr lang="en-US" sz="1000" dirty="0"/>
          </a:p>
          <a:p>
            <a:r>
              <a:rPr lang="en-US" sz="2400" dirty="0" smtClean="0"/>
              <a:t>West </a:t>
            </a:r>
            <a:r>
              <a:rPr lang="en-US" sz="2400" dirty="0"/>
              <a:t>Asian and African people may have begun to make pottery as a way of </a:t>
            </a:r>
            <a:r>
              <a:rPr lang="en-US" sz="2400" dirty="0" smtClean="0"/>
              <a:t>storing grain</a:t>
            </a:r>
            <a:r>
              <a:rPr lang="en-US" sz="2400" dirty="0"/>
              <a:t> safely when they started farming. </a:t>
            </a:r>
            <a:endParaRPr lang="en-US" sz="2400" dirty="0" smtClean="0"/>
          </a:p>
          <a:p>
            <a:endParaRPr lang="en-US" sz="1000" dirty="0" smtClean="0"/>
          </a:p>
          <a:p>
            <a:r>
              <a:rPr lang="en-US" sz="2400" dirty="0" smtClean="0"/>
              <a:t>Pottery reached Greece</a:t>
            </a:r>
            <a:r>
              <a:rPr lang="en-US" sz="2400" dirty="0"/>
              <a:t> about 5000 BC.</a:t>
            </a:r>
          </a:p>
        </p:txBody>
      </p:sp>
    </p:spTree>
    <p:extLst>
      <p:ext uri="{BB962C8B-B14F-4D97-AF65-F5344CB8AC3E}">
        <p14:creationId xmlns:p14="http://schemas.microsoft.com/office/powerpoint/2010/main" val="281123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6211669"/>
            <a:ext cx="4572000" cy="646331"/>
          </a:xfrm>
          <a:prstGeom prst="rect">
            <a:avLst/>
          </a:prstGeom>
        </p:spPr>
        <p:txBody>
          <a:bodyPr>
            <a:spAutoFit/>
          </a:bodyPr>
          <a:lstStyle/>
          <a:p>
            <a:r>
              <a:rPr lang="en-US" dirty="0"/>
              <a:t/>
            </a:r>
            <a:br>
              <a:rPr lang="en-US" dirty="0"/>
            </a:br>
            <a:r>
              <a:rPr lang="en-US" dirty="0"/>
              <a:t>An Indian woman carrying grain pots</a:t>
            </a:r>
          </a:p>
        </p:txBody>
      </p:sp>
      <p:pic>
        <p:nvPicPr>
          <p:cNvPr id="2050" name="Picture 2" descr="b219943eb9d75da1676d5a8ccf4766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4842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6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Japan has an exceptionally long and successful history of ceramic production. </a:t>
            </a:r>
            <a:r>
              <a:rPr lang="en-US" dirty="0" err="1"/>
              <a:t>Earthenwares</a:t>
            </a:r>
            <a:r>
              <a:rPr lang="en-US" dirty="0"/>
              <a:t> were created as early as </a:t>
            </a:r>
            <a:r>
              <a:rPr lang="en-US" dirty="0" smtClean="0"/>
              <a:t>the </a:t>
            </a:r>
            <a:r>
              <a:rPr lang="en-US" dirty="0" err="1" smtClean="0"/>
              <a:t>Jōmon</a:t>
            </a:r>
            <a:r>
              <a:rPr lang="en-US" dirty="0"/>
              <a:t> </a:t>
            </a:r>
            <a:r>
              <a:rPr lang="en-US" dirty="0" smtClean="0"/>
              <a:t>period </a:t>
            </a:r>
            <a:r>
              <a:rPr lang="en-US" dirty="0"/>
              <a:t>(10,000-300 </a:t>
            </a:r>
            <a:r>
              <a:rPr lang="en-US" dirty="0" smtClean="0"/>
              <a:t>BC) </a:t>
            </a:r>
            <a:endParaRPr lang="en-US" dirty="0" smtClean="0"/>
          </a:p>
          <a:p>
            <a:endParaRPr lang="en-US" sz="1000" dirty="0" smtClean="0"/>
          </a:p>
          <a:p>
            <a:r>
              <a:rPr lang="en-US" dirty="0" smtClean="0"/>
              <a:t>Japan </a:t>
            </a:r>
            <a:r>
              <a:rPr lang="en-US" dirty="0"/>
              <a:t>is further distinguished by the unusual esteem that ceramics holds within its artistic tradition, owing to the enduring popularity of </a:t>
            </a:r>
            <a:r>
              <a:rPr lang="en-US" dirty="0" smtClean="0"/>
              <a:t>the tea ceremony.</a:t>
            </a:r>
            <a:endParaRPr lang="en-US" dirty="0"/>
          </a:p>
        </p:txBody>
      </p:sp>
      <p:sp>
        <p:nvSpPr>
          <p:cNvPr id="4" name="Title 1"/>
          <p:cNvSpPr txBox="1">
            <a:spLocks/>
          </p:cNvSpPr>
          <p:nvPr/>
        </p:nvSpPr>
        <p:spPr>
          <a:xfrm>
            <a:off x="457200" y="304800"/>
            <a:ext cx="74676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dirty="0" smtClean="0"/>
              <a:t>A Brief History of </a:t>
            </a:r>
            <a:r>
              <a:rPr lang="en-US" dirty="0" smtClean="0"/>
              <a:t>Ceramics…</a:t>
            </a:r>
            <a:endParaRPr lang="en-US" dirty="0"/>
          </a:p>
        </p:txBody>
      </p:sp>
    </p:spTree>
    <p:extLst>
      <p:ext uri="{BB962C8B-B14F-4D97-AF65-F5344CB8AC3E}">
        <p14:creationId xmlns:p14="http://schemas.microsoft.com/office/powerpoint/2010/main" val="121686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jomon period po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145394"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70964" y="4875074"/>
            <a:ext cx="2133600" cy="1754326"/>
          </a:xfrm>
          <a:prstGeom prst="rect">
            <a:avLst/>
          </a:prstGeom>
        </p:spPr>
        <p:txBody>
          <a:bodyPr wrap="square">
            <a:spAutoFit/>
          </a:bodyPr>
          <a:lstStyle/>
          <a:p>
            <a:r>
              <a:rPr lang="en-US" dirty="0"/>
              <a:t>This deep jar is from the Middle </a:t>
            </a:r>
            <a:r>
              <a:rPr lang="en-US" dirty="0" err="1"/>
              <a:t>Jōmon</a:t>
            </a:r>
            <a:r>
              <a:rPr lang="en-US" dirty="0"/>
              <a:t> </a:t>
            </a:r>
            <a:r>
              <a:rPr lang="en-US" dirty="0"/>
              <a:t>period (2600-1500 </a:t>
            </a:r>
            <a:r>
              <a:rPr lang="en-US" dirty="0" smtClean="0"/>
              <a:t>B.C.)</a:t>
            </a:r>
          </a:p>
          <a:p>
            <a:r>
              <a:rPr lang="en-US" dirty="0" smtClean="0"/>
              <a:t>It </a:t>
            </a:r>
            <a:r>
              <a:rPr lang="en-US" dirty="0"/>
              <a:t>was used for cooking. </a:t>
            </a:r>
          </a:p>
        </p:txBody>
      </p:sp>
    </p:spTree>
    <p:extLst>
      <p:ext uri="{BB962C8B-B14F-4D97-AF65-F5344CB8AC3E}">
        <p14:creationId xmlns:p14="http://schemas.microsoft.com/office/powerpoint/2010/main" val="145142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Throwing on the Wheel</a:t>
            </a:r>
            <a:endParaRPr lang="en-US" dirty="0"/>
          </a:p>
        </p:txBody>
      </p:sp>
      <p:sp>
        <p:nvSpPr>
          <p:cNvPr id="3" name="Content Placeholder 2"/>
          <p:cNvSpPr>
            <a:spLocks noGrp="1"/>
          </p:cNvSpPr>
          <p:nvPr>
            <p:ph idx="1"/>
          </p:nvPr>
        </p:nvSpPr>
        <p:spPr/>
        <p:txBody>
          <a:bodyPr/>
          <a:lstStyle/>
          <a:p>
            <a:r>
              <a:rPr lang="en-US" dirty="0" smtClean="0"/>
              <a:t>Make symmetrical vessels</a:t>
            </a:r>
          </a:p>
          <a:p>
            <a:pPr lvl="1"/>
            <a:r>
              <a:rPr lang="en-US" dirty="0" smtClean="0"/>
              <a:t>Graceful shapes and curves</a:t>
            </a:r>
          </a:p>
          <a:p>
            <a:r>
              <a:rPr lang="en-US" dirty="0" smtClean="0"/>
              <a:t>Usable, functional Ceramics</a:t>
            </a:r>
          </a:p>
          <a:p>
            <a:pPr lvl="1"/>
            <a:r>
              <a:rPr lang="en-US" dirty="0" smtClean="0"/>
              <a:t>Cups, bowls, vases, etc.</a:t>
            </a:r>
          </a:p>
          <a:p>
            <a:r>
              <a:rPr lang="en-US" dirty="0" smtClean="0"/>
              <a:t>Adding Elements</a:t>
            </a:r>
          </a:p>
          <a:p>
            <a:pPr lvl="1"/>
            <a:r>
              <a:rPr lang="en-US" dirty="0" smtClean="0"/>
              <a:t>Texture</a:t>
            </a:r>
          </a:p>
          <a:p>
            <a:pPr lvl="1"/>
            <a:r>
              <a:rPr lang="en-US" dirty="0" smtClean="0"/>
              <a:t>Glaze patterns</a:t>
            </a:r>
          </a:p>
          <a:p>
            <a:pPr lvl="1"/>
            <a:r>
              <a:rPr lang="en-US" dirty="0" smtClean="0"/>
              <a:t>Cut Out Shapes</a:t>
            </a:r>
          </a:p>
        </p:txBody>
      </p:sp>
    </p:spTree>
    <p:extLst>
      <p:ext uri="{BB962C8B-B14F-4D97-AF65-F5344CB8AC3E}">
        <p14:creationId xmlns:p14="http://schemas.microsoft.com/office/powerpoint/2010/main" val="1892143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Throw On the Wheel</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Centering the clay</a:t>
            </a:r>
          </a:p>
          <a:p>
            <a:pPr lvl="1"/>
            <a:r>
              <a:rPr lang="en-US" sz="1800" dirty="0">
                <a:hlinkClick r:id="rId2"/>
              </a:rPr>
              <a:t>http://</a:t>
            </a:r>
            <a:r>
              <a:rPr lang="en-US" sz="1800" dirty="0" smtClean="0">
                <a:hlinkClick r:id="rId2"/>
              </a:rPr>
              <a:t>www.ehow.com/video_4432609_centering-clay-potters-wheel.html</a:t>
            </a:r>
            <a:endParaRPr lang="en-US" sz="1800" dirty="0" smtClean="0"/>
          </a:p>
          <a:p>
            <a:pPr marL="448056" lvl="1" indent="0">
              <a:buNone/>
            </a:pPr>
            <a:endParaRPr lang="en-US" dirty="0" smtClean="0"/>
          </a:p>
          <a:p>
            <a:r>
              <a:rPr lang="en-US" dirty="0" smtClean="0"/>
              <a:t>Opening the clay</a:t>
            </a:r>
          </a:p>
          <a:p>
            <a:pPr lvl="1"/>
            <a:r>
              <a:rPr lang="en-US" sz="1800" dirty="0">
                <a:hlinkClick r:id="rId3"/>
              </a:rPr>
              <a:t>http://</a:t>
            </a:r>
            <a:r>
              <a:rPr lang="en-US" sz="1800" dirty="0" smtClean="0">
                <a:hlinkClick r:id="rId3"/>
              </a:rPr>
              <a:t>www.ehow.com/video_4432611_opening-clay-potters-wheel.html</a:t>
            </a:r>
            <a:endParaRPr lang="en-US" sz="1800" dirty="0" smtClean="0"/>
          </a:p>
          <a:p>
            <a:pPr marL="448056" lvl="1" indent="0">
              <a:buNone/>
            </a:pPr>
            <a:endParaRPr lang="en-US" sz="1800" dirty="0"/>
          </a:p>
          <a:p>
            <a:r>
              <a:rPr lang="en-US" dirty="0" smtClean="0"/>
              <a:t>Pulling the clay</a:t>
            </a:r>
          </a:p>
          <a:p>
            <a:pPr lvl="1"/>
            <a:r>
              <a:rPr lang="en-US" sz="1800" dirty="0">
                <a:hlinkClick r:id="rId4"/>
              </a:rPr>
              <a:t>http://</a:t>
            </a:r>
            <a:r>
              <a:rPr lang="en-US" sz="1800" dirty="0" smtClean="0">
                <a:hlinkClick r:id="rId4"/>
              </a:rPr>
              <a:t>www.ehow.com/video_4432614_pulling-clay-potters-wheel.html</a:t>
            </a:r>
            <a:endParaRPr lang="en-US" sz="1800" dirty="0" smtClean="0"/>
          </a:p>
        </p:txBody>
      </p:sp>
    </p:spTree>
    <p:extLst>
      <p:ext uri="{BB962C8B-B14F-4D97-AF65-F5344CB8AC3E}">
        <p14:creationId xmlns:p14="http://schemas.microsoft.com/office/powerpoint/2010/main" val="296287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2684</TotalTime>
  <Words>346</Words>
  <Application>Microsoft Office PowerPoint</Application>
  <PresentationFormat>On-screen Show (4:3)</PresentationFormat>
  <Paragraphs>52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THROWING ON THE WHEEL</vt:lpstr>
      <vt:lpstr>A Brief History of Ceramics…</vt:lpstr>
      <vt:lpstr>PowerPoint Presentation</vt:lpstr>
      <vt:lpstr>A Brief History of Ceramics…</vt:lpstr>
      <vt:lpstr>PowerPoint Presentation</vt:lpstr>
      <vt:lpstr>PowerPoint Presentation</vt:lpstr>
      <vt:lpstr>PowerPoint Presentation</vt:lpstr>
      <vt:lpstr>Throwing on the Wheel</vt:lpstr>
      <vt:lpstr>How To Throw On the Wheel</vt:lpstr>
      <vt:lpstr>PowerPoint Presentation</vt:lpstr>
      <vt:lpstr>PowerPoint Presentation</vt:lpstr>
      <vt:lpstr>PowerPoint Presentation</vt:lpstr>
      <vt:lpstr> Jennifer McCurdy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THROWING ON THE WHEEL</dc:title>
  <dc:creator>showersdana</dc:creator>
  <cp:lastModifiedBy>showersdana</cp:lastModifiedBy>
  <cp:revision>37</cp:revision>
  <dcterms:created xsi:type="dcterms:W3CDTF">2013-11-07T20:57:34Z</dcterms:created>
  <dcterms:modified xsi:type="dcterms:W3CDTF">2016-09-27T20:07:12Z</dcterms:modified>
</cp:coreProperties>
</file>